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256" r:id="rId5"/>
    <p:sldId id="292" r:id="rId6"/>
    <p:sldId id="285" r:id="rId7"/>
    <p:sldId id="286" r:id="rId8"/>
    <p:sldId id="281" r:id="rId9"/>
    <p:sldId id="293" r:id="rId10"/>
    <p:sldId id="270" r:id="rId11"/>
    <p:sldId id="289" r:id="rId12"/>
    <p:sldId id="290" r:id="rId13"/>
    <p:sldId id="291" r:id="rId14"/>
    <p:sldId id="278" r:id="rId15"/>
    <p:sldId id="282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CD032-CAC0-40E7-A2E2-61836D78F0AF}" v="302" dt="2021-09-23T16:18:03.198"/>
    <p1510:client id="{451C909A-DF5F-490E-BFD0-C0076A7AB2E1}" v="136" dt="2021-09-23T16:24:23.130"/>
    <p1510:client id="{4EC807ED-E2EA-4951-A4A8-DACBB18CAC57}" v="272" dt="2021-09-23T16:11:53.155"/>
    <p1510:client id="{5DAF8865-0F9E-424F-A248-073E646406A4}" v="10" dt="2021-11-02T04:09:54.396"/>
    <p1510:client id="{7830B845-068E-275B-3CCD-55F5FB704B0E}" v="273" dt="2021-09-22T20:59:58.757"/>
    <p1510:client id="{7E0333A1-141B-A278-8D19-F8CBDA5BA430}" v="1677" dt="2021-11-02T05:31:03.759"/>
    <p1510:client id="{A513D188-D152-C372-64A4-2FFC377BE159}" v="485" dt="2021-10-27T18:52:34.522"/>
    <p1510:client id="{A9343AB5-9CC3-DCFB-1B25-4E094B6722E8}" v="195" dt="2021-11-02T02:39:34.413"/>
    <p1510:client id="{AA82DFF4-A884-F483-F6C4-3B00022DFFAB}" v="1118" dt="2021-11-02T02:53:15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95AAB-5FFF-41F9-8C0D-44637EC68389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B715D-45E5-49AC-9222-3C9AAA4E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824B6-E49A-4E5F-AA14-CDC008890CF6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E0283-0C0B-46AE-992C-1515B610B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4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1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6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9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97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75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74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8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4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4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1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7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2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0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6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49A75-72AF-446B-A109-F28F1D3B725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4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538" y="576748"/>
            <a:ext cx="4060827" cy="652291"/>
          </a:xfrm>
        </p:spPr>
        <p:txBody>
          <a:bodyPr>
            <a:normAutofit/>
          </a:bodyPr>
          <a:lstStyle/>
          <a:p>
            <a:r>
              <a:rPr lang="en-US" sz="2000">
                <a:latin typeface="+mn-lt"/>
              </a:rPr>
              <a:t>2021 ASHRAE </a:t>
            </a:r>
            <a:r>
              <a:rPr lang="en-US" sz="2000" err="1">
                <a:latin typeface="+mn-lt"/>
              </a:rPr>
              <a:t>LowDown</a:t>
            </a:r>
            <a:r>
              <a:rPr lang="en-US" sz="2000">
                <a:latin typeface="+mn-lt"/>
              </a:rPr>
              <a:t> Showdown </a:t>
            </a:r>
            <a:br>
              <a:rPr lang="en-US" sz="2000"/>
            </a:br>
            <a:r>
              <a:rPr lang="en-US" sz="2000"/>
              <a:t>Modeling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0755" y="2050637"/>
            <a:ext cx="7154983" cy="5536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b="1">
                <a:latin typeface="+mj-lt"/>
                <a:cs typeface="Arial"/>
              </a:rPr>
              <a:t>Agua Viviente</a:t>
            </a:r>
            <a:endParaRPr lang="en-US" sz="3600" b="1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ASHRAE-Logo-144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621" y="154276"/>
            <a:ext cx="1540068" cy="9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9431189" y="188540"/>
            <a:ext cx="0" cy="1311786"/>
          </a:xfrm>
          <a:prstGeom prst="line">
            <a:avLst/>
          </a:prstGeom>
          <a:ln w="47625" cap="flat" cmpd="sng">
            <a:solidFill>
              <a:schemeClr val="accent1">
                <a:alpha val="9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541538" y="1685843"/>
            <a:ext cx="11185864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272117" y="1800634"/>
            <a:ext cx="8455285" cy="0"/>
          </a:xfrm>
          <a:prstGeom prst="line">
            <a:avLst/>
          </a:prstGeom>
          <a:ln w="476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11541" y="1134927"/>
            <a:ext cx="256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+mj-lt"/>
              </a:rPr>
              <a:t>2021 Building Performance</a:t>
            </a:r>
          </a:p>
          <a:p>
            <a:pPr algn="ctr"/>
            <a:r>
              <a:rPr lang="en-US" sz="1200" b="1">
                <a:latin typeface="+mj-lt"/>
              </a:rPr>
              <a:t>Analysis Conference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1389F-2D78-41A4-8E5E-576EECE49AB0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C8EF76-F19C-4741-9B74-8B55A7B7FA55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D10B3A4F-CBAF-44C8-BD60-F4B68FE4C49A}"/>
              </a:ext>
            </a:extLst>
          </p:cNvPr>
          <p:cNvSpPr txBox="1">
            <a:spLocks/>
          </p:cNvSpPr>
          <p:nvPr/>
        </p:nvSpPr>
        <p:spPr>
          <a:xfrm>
            <a:off x="4623681" y="2608712"/>
            <a:ext cx="2375240" cy="60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cs typeface="Arial"/>
              </a:rPr>
              <a:t>Water Sustaining Life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80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80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800"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B1290DE-2213-46BD-8F7A-6C43855C7086}"/>
              </a:ext>
            </a:extLst>
          </p:cNvPr>
          <p:cNvSpPr txBox="1">
            <a:spLocks/>
          </p:cNvSpPr>
          <p:nvPr/>
        </p:nvSpPr>
        <p:spPr>
          <a:xfrm>
            <a:off x="3861681" y="3758515"/>
            <a:ext cx="3892435" cy="602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Presentation Overview</a:t>
            </a:r>
          </a:p>
          <a:p>
            <a:r>
              <a:rPr lang="en-US" sz="1800">
                <a:cs typeface="Arial"/>
              </a:rPr>
              <a:t>Project Summary</a:t>
            </a:r>
            <a:endParaRPr lang="en-US" sz="1800">
              <a:cs typeface="Arial" panose="020B0604020202020204" pitchFamily="34" charset="0"/>
            </a:endParaRPr>
          </a:p>
          <a:p>
            <a:r>
              <a:rPr lang="en-US" sz="1800">
                <a:cs typeface="Arial"/>
              </a:rPr>
              <a:t>Site Selection</a:t>
            </a:r>
            <a:endParaRPr lang="en-US" sz="1800">
              <a:cs typeface="Arial" panose="020B0604020202020204" pitchFamily="34" charset="0"/>
            </a:endParaRPr>
          </a:p>
          <a:p>
            <a:r>
              <a:rPr lang="en-US" sz="1800">
                <a:cs typeface="Arial"/>
              </a:rPr>
              <a:t>Energy Efficiency/Resiliency Measures</a:t>
            </a:r>
            <a:endParaRPr lang="en-US" sz="1800">
              <a:cs typeface="Arial" panose="020B0604020202020204" pitchFamily="34" charset="0"/>
            </a:endParaRPr>
          </a:p>
          <a:p>
            <a:r>
              <a:rPr lang="en-US" sz="1800">
                <a:cs typeface="Arial"/>
              </a:rPr>
              <a:t>Firm/Team Participation</a:t>
            </a:r>
            <a:endParaRPr lang="en-US" sz="1800">
              <a:cs typeface="Arial" panose="020B0604020202020204" pitchFamily="34" charset="0"/>
            </a:endParaRPr>
          </a:p>
          <a:p>
            <a:r>
              <a:rPr lang="en-US" sz="1800">
                <a:cs typeface="Arial"/>
              </a:rPr>
              <a:t>Software Workflow</a:t>
            </a:r>
            <a:endParaRPr lang="en-US" sz="1800">
              <a:cs typeface="Arial" panose="020B0604020202020204" pitchFamily="34" charset="0"/>
            </a:endParaRPr>
          </a:p>
          <a:p>
            <a:r>
              <a:rPr lang="en-US" sz="1800">
                <a:cs typeface="Arial"/>
              </a:rPr>
              <a:t>Conclusion</a:t>
            </a:r>
            <a:endParaRPr lang="en-US" sz="180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80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80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3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000F-6E53-4C14-9038-6C04BDB7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Software Use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66298C-41B4-467E-B78C-B69481AA5E6D}"/>
              </a:ext>
            </a:extLst>
          </p:cNvPr>
          <p:cNvSpPr txBox="1">
            <a:spLocks/>
          </p:cNvSpPr>
          <p:nvPr/>
        </p:nvSpPr>
        <p:spPr>
          <a:xfrm>
            <a:off x="2351316" y="3481615"/>
            <a:ext cx="2786743" cy="74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cs typeface="Calibri"/>
              </a:rPr>
              <a:t>Site Selection</a:t>
            </a:r>
          </a:p>
        </p:txBody>
      </p:sp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2228D4C-7D56-4801-892B-C6586646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52" y="4220937"/>
            <a:ext cx="1613808" cy="1600201"/>
          </a:xfrm>
          <a:prstGeom prst="rect">
            <a:avLst/>
          </a:prstGeom>
        </p:spPr>
      </p:pic>
      <p:pic>
        <p:nvPicPr>
          <p:cNvPr id="9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A384EDC-C397-4716-A211-32D2DFD9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042" y="4131855"/>
            <a:ext cx="2743200" cy="89389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50A114-1E4C-47B2-898E-27289B9D67AC}"/>
              </a:ext>
            </a:extLst>
          </p:cNvPr>
          <p:cNvSpPr txBox="1">
            <a:spLocks/>
          </p:cNvSpPr>
          <p:nvPr/>
        </p:nvSpPr>
        <p:spPr>
          <a:xfrm>
            <a:off x="6093280" y="3481615"/>
            <a:ext cx="3351439" cy="1010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cs typeface="Calibri"/>
              </a:rPr>
              <a:t>Modeling Software</a:t>
            </a:r>
          </a:p>
        </p:txBody>
      </p:sp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435116B-EBBE-4A8B-91B2-888FA3CC1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776" y="2206264"/>
            <a:ext cx="2743200" cy="8942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95592F-5885-4F27-9924-314BE2679071}"/>
              </a:ext>
            </a:extLst>
          </p:cNvPr>
          <p:cNvSpPr txBox="1">
            <a:spLocks/>
          </p:cNvSpPr>
          <p:nvPr/>
        </p:nvSpPr>
        <p:spPr>
          <a:xfrm>
            <a:off x="1881870" y="1494971"/>
            <a:ext cx="3351439" cy="1010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cs typeface="Calibri"/>
              </a:rPr>
              <a:t>Team Communication</a:t>
            </a:r>
          </a:p>
        </p:txBody>
      </p:sp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129D4775-C599-412E-AEC2-7F2863D29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042" y="5026864"/>
            <a:ext cx="1607005" cy="1607595"/>
          </a:xfrm>
          <a:prstGeom prst="rect">
            <a:avLst/>
          </a:prstGeom>
        </p:spPr>
      </p:pic>
      <p:pic>
        <p:nvPicPr>
          <p:cNvPr id="14" name="Picture 14" descr="A picture containing text, grass, outdoor, building&#10;&#10;Description automatically generated">
            <a:extLst>
              <a:ext uri="{FF2B5EF4-FFF2-40B4-BE49-F238E27FC236}">
                <a16:creationId xmlns:a16="http://schemas.microsoft.com/office/drawing/2014/main" id="{D2AE706B-668B-4D68-AC9B-07CE3759A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774" y="4920926"/>
            <a:ext cx="2743200" cy="105746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C8AD2FD-556D-4DA9-845C-AFB0097A3732}"/>
              </a:ext>
            </a:extLst>
          </p:cNvPr>
          <p:cNvSpPr txBox="1">
            <a:spLocks/>
          </p:cNvSpPr>
          <p:nvPr/>
        </p:nvSpPr>
        <p:spPr>
          <a:xfrm>
            <a:off x="9250136" y="4216399"/>
            <a:ext cx="3351439" cy="1010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cs typeface="Calibri"/>
              </a:rPr>
              <a:t>Rendering Software</a:t>
            </a:r>
          </a:p>
        </p:txBody>
      </p:sp>
      <p:pic>
        <p:nvPicPr>
          <p:cNvPr id="16" name="Picture 16" descr="Logo&#10;&#10;Description automatically generated">
            <a:extLst>
              <a:ext uri="{FF2B5EF4-FFF2-40B4-BE49-F238E27FC236}">
                <a16:creationId xmlns:a16="http://schemas.microsoft.com/office/drawing/2014/main" id="{C80D7A61-57A6-4833-BBF9-3790DAD8B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74" y="1955632"/>
            <a:ext cx="1715862" cy="114379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8083FD-20BD-4D18-AD96-A5AA4559469A}"/>
              </a:ext>
            </a:extLst>
          </p:cNvPr>
          <p:cNvSpPr txBox="1">
            <a:spLocks/>
          </p:cNvSpPr>
          <p:nvPr/>
        </p:nvSpPr>
        <p:spPr>
          <a:xfrm>
            <a:off x="6828065" y="1168400"/>
            <a:ext cx="3850667" cy="7166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/>
              </a:rPr>
              <a:t>Energy Analysis/PAT Software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C21AEBED-49BA-4BBB-B7CD-50925E820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033" y="1956709"/>
            <a:ext cx="1226005" cy="1291319"/>
          </a:xfrm>
          <a:prstGeom prst="rect">
            <a:avLst/>
          </a:prstGeom>
        </p:spPr>
      </p:pic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4D9DCB13-7F7B-48C2-A8D4-124CAF28AB19}"/>
              </a:ext>
            </a:extLst>
          </p:cNvPr>
          <p:cNvSpPr/>
          <p:nvPr/>
        </p:nvSpPr>
        <p:spPr>
          <a:xfrm>
            <a:off x="1144632" y="2902566"/>
            <a:ext cx="734785" cy="121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F24CFF6-9438-48F3-871C-5AFA45C12F01}"/>
              </a:ext>
            </a:extLst>
          </p:cNvPr>
          <p:cNvSpPr/>
          <p:nvPr/>
        </p:nvSpPr>
        <p:spPr>
          <a:xfrm>
            <a:off x="4538636" y="4717487"/>
            <a:ext cx="979714" cy="483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87A3ACA-EADF-4A60-9059-66A29A49421B}"/>
              </a:ext>
            </a:extLst>
          </p:cNvPr>
          <p:cNvSpPr/>
          <p:nvPr/>
        </p:nvSpPr>
        <p:spPr>
          <a:xfrm>
            <a:off x="7954029" y="4717487"/>
            <a:ext cx="979714" cy="483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4DBE1A41-2A95-4E64-B761-428A48D2EF7B}"/>
              </a:ext>
            </a:extLst>
          </p:cNvPr>
          <p:cNvSpPr/>
          <p:nvPr/>
        </p:nvSpPr>
        <p:spPr>
          <a:xfrm>
            <a:off x="4926439" y="2390666"/>
            <a:ext cx="979714" cy="4830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A8C398-3FDA-42B8-907F-79BB416C2A22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F64E29-8AAB-4F48-A2DF-D42FAFDD0486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ext, sign, painted&#10;&#10;Description automatically generated">
            <a:extLst>
              <a:ext uri="{FF2B5EF4-FFF2-40B4-BE49-F238E27FC236}">
                <a16:creationId xmlns:a16="http://schemas.microsoft.com/office/drawing/2014/main" id="{CD4D5CF2-EBD6-4E74-AB03-FC3AD9E73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8775" y="1884030"/>
            <a:ext cx="1287236" cy="1300602"/>
          </a:xfrm>
          <a:prstGeom prst="rect">
            <a:avLst/>
          </a:prstGeom>
        </p:spPr>
      </p:pic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EAF2023B-0EA9-461F-8CC7-D1DDDF57F09A}"/>
              </a:ext>
            </a:extLst>
          </p:cNvPr>
          <p:cNvSpPr/>
          <p:nvPr/>
        </p:nvSpPr>
        <p:spPr>
          <a:xfrm rot="10800000">
            <a:off x="10581186" y="2997816"/>
            <a:ext cx="734785" cy="121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77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945DAE-76D2-413B-8804-E37ABEEE0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4774" y="364773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 panose="020B0604020202020204" pitchFamily="34" charset="0"/>
              </a:rPr>
              <a:t>Community Engagement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9002" y="1832825"/>
            <a:ext cx="4522590" cy="413150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900">
              <a:cs typeface="Calibri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1900">
                <a:cs typeface="Calibri"/>
              </a:rPr>
              <a:t>Central to nineteen local beaches, minutes from the world renowned surfing beach Crash Boat Beach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1900">
                <a:cs typeface="Calibri"/>
              </a:rPr>
              <a:t>Outdoor terrace and rooftop with spectacular ocean views</a:t>
            </a:r>
            <a:endParaRPr lang="en-US" sz="1900"/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1900">
                <a:cs typeface="Calibri"/>
              </a:rPr>
              <a:t>Atrium entrance waterfall which exhibits the capabilities of renewable resources to the community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1900">
                <a:cs typeface="Calibri"/>
              </a:rPr>
              <a:t>Pathways through Puerto Rico's natural habitats outside Agua Viviente's front door 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1900">
                <a:cs typeface="Calibri"/>
              </a:rPr>
              <a:t>Hurricane shelter for locals and residents, with hurricane viewing windows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19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128CD-F70F-4D4E-88AD-72D2BFCD03E1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679DE4-C5CB-46E4-9057-41E3CB2A7CE4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895AD180-4439-44B7-9CBB-4F56E339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14" y="1339442"/>
            <a:ext cx="3879011" cy="2158328"/>
          </a:xfrm>
          <a:prstGeom prst="rect">
            <a:avLst/>
          </a:prstGeom>
        </p:spPr>
      </p:pic>
      <p:pic>
        <p:nvPicPr>
          <p:cNvPr id="4" name="Picture 4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C063AB6C-C4A0-4C09-AAA4-B64A222B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328" y="3609182"/>
            <a:ext cx="3835879" cy="263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0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424EAD-E944-44EB-8D73-F649833AE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1305" y="503663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 panose="020B0604020202020204" pitchFamily="34" charset="0"/>
              </a:rPr>
              <a:t>Results Summary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4FB03E-81F9-475E-B94E-B72F69F67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34923"/>
              </p:ext>
            </p:extLst>
          </p:nvPr>
        </p:nvGraphicFramePr>
        <p:xfrm>
          <a:off x="2422071" y="1639660"/>
          <a:ext cx="6490399" cy="4727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0685">
                  <a:extLst>
                    <a:ext uri="{9D8B030D-6E8A-4147-A177-3AD203B41FA5}">
                      <a16:colId xmlns:a16="http://schemas.microsoft.com/office/drawing/2014/main" val="1460643533"/>
                    </a:ext>
                  </a:extLst>
                </a:gridCol>
                <a:gridCol w="1649866">
                  <a:extLst>
                    <a:ext uri="{9D8B030D-6E8A-4147-A177-3AD203B41FA5}">
                      <a16:colId xmlns:a16="http://schemas.microsoft.com/office/drawing/2014/main" val="3171278720"/>
                    </a:ext>
                  </a:extLst>
                </a:gridCol>
                <a:gridCol w="789848">
                  <a:extLst>
                    <a:ext uri="{9D8B030D-6E8A-4147-A177-3AD203B41FA5}">
                      <a16:colId xmlns:a16="http://schemas.microsoft.com/office/drawing/2014/main" val="2685624519"/>
                    </a:ext>
                  </a:extLst>
                </a:gridCol>
              </a:tblGrid>
              <a:tr h="436678"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IP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SI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06681618"/>
                  </a:ext>
                </a:extLst>
              </a:tr>
              <a:tr h="825891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Total Energy Use </a:t>
                      </a:r>
                      <a:r>
                        <a:rPr lang="en-GB" sz="1600" u="none" strike="noStrike">
                          <a:effectLst/>
                        </a:rPr>
                        <a:t>[</a:t>
                      </a:r>
                      <a:r>
                        <a:rPr lang="en-GB" sz="1600" u="none" strike="noStrike" err="1">
                          <a:effectLst/>
                        </a:rPr>
                        <a:t>kBtu</a:t>
                      </a:r>
                      <a:r>
                        <a:rPr lang="en-GB" sz="1600" u="none" strike="noStrike">
                          <a:effectLst/>
                        </a:rPr>
                        <a:t> - kWh]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         3,906,703                    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193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0081409"/>
                  </a:ext>
                </a:extLst>
              </a:tr>
              <a:tr h="816398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Total Water Use </a:t>
                      </a:r>
                      <a:r>
                        <a:rPr lang="en-GB" sz="1600" u="none" strike="noStrike">
                          <a:effectLst/>
                        </a:rPr>
                        <a:t>[gal - Liter]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              926,970               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5003933"/>
                  </a:ext>
                </a:extLst>
              </a:tr>
              <a:tr h="816398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Total Onsite Production </a:t>
                      </a:r>
                      <a:r>
                        <a:rPr lang="en-GB" sz="1600" u="none" strike="noStrike">
                          <a:effectLst/>
                        </a:rPr>
                        <a:t>[</a:t>
                      </a:r>
                      <a:r>
                        <a:rPr lang="en-GB" sz="1600" u="none" strike="noStrike" err="1">
                          <a:effectLst/>
                        </a:rPr>
                        <a:t>kBtu</a:t>
                      </a:r>
                      <a:r>
                        <a:rPr lang="en-GB" sz="1600" u="none" strike="noStrike">
                          <a:effectLst/>
                        </a:rPr>
                        <a:t> - kWh]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           4,192,720                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7676194"/>
                  </a:ext>
                </a:extLst>
              </a:tr>
              <a:tr h="550594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Total Energy &amp; Water Cost </a:t>
                      </a:r>
                      <a:r>
                        <a:rPr lang="en-GB" sz="1600" u="none" strike="noStrike">
                          <a:effectLst/>
                        </a:rPr>
                        <a:t>[$]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        137,634     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137,634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18071922"/>
                  </a:ext>
                </a:extLst>
              </a:tr>
              <a:tr h="40819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>
                          <a:effectLst/>
                        </a:rPr>
                        <a:t>Total Site EUI </a:t>
                      </a:r>
                      <a:r>
                        <a:rPr lang="en-GB" sz="1600" u="none" strike="noStrike">
                          <a:effectLst/>
                        </a:rPr>
                        <a:t>[</a:t>
                      </a:r>
                      <a:r>
                        <a:rPr lang="en-GB" sz="1600" u="none" strike="noStrike" err="1">
                          <a:effectLst/>
                        </a:rPr>
                        <a:t>kBtu</a:t>
                      </a:r>
                      <a:r>
                        <a:rPr lang="en-GB" sz="1600" u="none" strike="noStrike">
                          <a:effectLst/>
                        </a:rPr>
                        <a:t>/ft2 – kWh/m2]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58.9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18833450"/>
                  </a:ext>
                </a:extLst>
              </a:tr>
              <a:tr h="43667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>
                          <a:effectLst/>
                        </a:rPr>
                        <a:t>Total CUI 2030 </a:t>
                      </a:r>
                      <a:r>
                        <a:rPr lang="en-GB" sz="1600" u="none" strike="noStrike">
                          <a:effectLst/>
                        </a:rPr>
                        <a:t>[</a:t>
                      </a:r>
                      <a:r>
                        <a:rPr lang="en-GB" sz="1600" u="none" strike="noStrike" err="1">
                          <a:effectLst/>
                        </a:rPr>
                        <a:t>kBtu</a:t>
                      </a:r>
                      <a:r>
                        <a:rPr lang="en-GB" sz="1600" u="none" strike="noStrike">
                          <a:effectLst/>
                        </a:rPr>
                        <a:t>/ft2 – kWh/m2]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95523255"/>
                  </a:ext>
                </a:extLst>
              </a:tr>
              <a:tr h="43667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>
                          <a:effectLst/>
                        </a:rPr>
                        <a:t>Total CUI 2050 </a:t>
                      </a:r>
                      <a:r>
                        <a:rPr lang="en-GB" sz="1600" u="none" strike="noStrike">
                          <a:effectLst/>
                        </a:rPr>
                        <a:t>[</a:t>
                      </a:r>
                      <a:r>
                        <a:rPr lang="en-GB" sz="1600" u="none" strike="noStrike" err="1">
                          <a:effectLst/>
                        </a:rPr>
                        <a:t>kBtu</a:t>
                      </a:r>
                      <a:r>
                        <a:rPr lang="en-GB" sz="1600" u="none" strike="noStrike">
                          <a:effectLst/>
                        </a:rPr>
                        <a:t>/ft2 – kWh/m2]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1.6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271603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DFF759C-708D-476B-95E3-D876730DCA96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34F661-66B9-4A4F-B205-1EC0B656F0D7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48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9162" y="548802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9002" y="1832825"/>
            <a:ext cx="8957434" cy="4024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28625" indent="-428625" algn="l">
              <a:buChar char="•"/>
            </a:pPr>
            <a:endParaRPr lang="en-US" sz="2100" b="1" dirty="0">
              <a:cs typeface="Arial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>
                <a:ea typeface="+mn-lt"/>
                <a:cs typeface="+mn-lt"/>
              </a:rPr>
              <a:t>The design parameters offered a unique creative challenge pushing the limits of innovation, invoking us to develop the </a:t>
            </a:r>
            <a:r>
              <a:rPr lang="en-US" sz="2100" dirty="0" err="1">
                <a:ea typeface="+mn-lt"/>
                <a:cs typeface="+mn-lt"/>
              </a:rPr>
              <a:t>HydroTurbine</a:t>
            </a:r>
            <a:r>
              <a:rPr lang="en-US" sz="2100" dirty="0">
                <a:ea typeface="+mn-lt"/>
                <a:cs typeface="+mn-lt"/>
              </a:rPr>
              <a:t> power generation system. With prudent passive design techniques, this combined approach proved to be the most viable building solution</a:t>
            </a:r>
            <a:endParaRPr lang="en-US" sz="2100" dirty="0">
              <a:cs typeface="Calibri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>
                <a:cs typeface="Arial"/>
              </a:rPr>
              <a:t>Mass proved to be our friend. In both energy production and passive design, mass provided a significant source of highly concentrated power generation and thermal stability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>
                <a:cs typeface="Arial"/>
              </a:rPr>
              <a:t>PV's have an inherently high carbon foot and low relative power production  </a:t>
            </a:r>
            <a:endParaRPr lang="en-US"/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>
                <a:cs typeface="Arial"/>
              </a:rPr>
              <a:t>Puerto Rico doesn't get very cold, and it rains a lot! </a:t>
            </a:r>
          </a:p>
          <a:p>
            <a:pPr marL="428625" indent="-428625" algn="l">
              <a:buChar char="•"/>
            </a:pPr>
            <a:endParaRPr lang="en-US" sz="2100" dirty="0">
              <a:cs typeface="Arial"/>
            </a:endParaRPr>
          </a:p>
          <a:p>
            <a:pPr algn="l"/>
            <a:endParaRPr lang="en-US" sz="2100" b="1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90B32-D556-4E0B-B717-D6CFCEDC1D0B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77EA7D-D827-4F1F-96FC-044B08F7C4F9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57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C69273D-26CA-4931-89AC-D2CA6F10A4DB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B9B421-61EB-4431-B1C8-93BB5AFFE28A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7CB2CD34-44B4-45EF-8E6B-C33830A38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68" r="9466" b="506"/>
          <a:stretch/>
        </p:blipFill>
        <p:spPr>
          <a:xfrm>
            <a:off x="43543" y="27695"/>
            <a:ext cx="12102015" cy="6421228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ABBC1BA-4300-4047-B4AB-17B6857FE8C9}"/>
              </a:ext>
            </a:extLst>
          </p:cNvPr>
          <p:cNvSpPr txBox="1">
            <a:spLocks/>
          </p:cNvSpPr>
          <p:nvPr/>
        </p:nvSpPr>
        <p:spPr>
          <a:xfrm>
            <a:off x="9494384" y="176893"/>
            <a:ext cx="5183188" cy="823912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EUI: 18.6 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kBtu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/ft2/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yr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EUI 2030: 9.5 </a:t>
            </a:r>
            <a:r>
              <a:rPr lang="en-US" err="1">
                <a:solidFill>
                  <a:schemeClr val="bg1"/>
                </a:solidFill>
                <a:cs typeface="Calibri"/>
              </a:rPr>
              <a:t>kBtu</a:t>
            </a:r>
            <a:r>
              <a:rPr lang="en-US">
                <a:solidFill>
                  <a:schemeClr val="bg1"/>
                </a:solidFill>
                <a:cs typeface="Calibri"/>
              </a:rPr>
              <a:t>/ft^2/</a:t>
            </a:r>
            <a:r>
              <a:rPr lang="en-US" err="1">
                <a:solidFill>
                  <a:schemeClr val="bg1"/>
                </a:solidFill>
                <a:cs typeface="Calibri"/>
              </a:rPr>
              <a:t>yr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CUI: 1.64 kgCO2e/ft^2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422B2-0E12-4F4B-B7A7-78DF28E5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56" y="99786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Agua Viviente Residential Care Center</a:t>
            </a:r>
          </a:p>
        </p:txBody>
      </p:sp>
    </p:spTree>
    <p:extLst>
      <p:ext uri="{BB962C8B-B14F-4D97-AF65-F5344CB8AC3E}">
        <p14:creationId xmlns:p14="http://schemas.microsoft.com/office/powerpoint/2010/main" val="142158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22B2-0E12-4F4B-B7A7-78DF28E5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Site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100CE-02DA-4550-8FF4-5EF8E51F9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Borinquen, Aguadilla, Puerto Rico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31F18-91C6-4874-BFEB-F218CA4F9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5457" y="366207"/>
            <a:ext cx="5183188" cy="823912"/>
          </a:xfrm>
        </p:spPr>
        <p:txBody>
          <a:bodyPr/>
          <a:lstStyle/>
          <a:p>
            <a:r>
              <a:rPr lang="en-US">
                <a:cs typeface="Calibri"/>
              </a:rPr>
              <a:t>Location Criteria:</a:t>
            </a:r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667BA1A-DEC7-423A-9754-D7A603455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457" y="1190119"/>
            <a:ext cx="5183188" cy="5174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Historical hurricane tracks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cs typeface="Calibri"/>
              </a:rPr>
              <a:t>Senior well-being/Emergency Response Time</a:t>
            </a:r>
          </a:p>
          <a:p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4" name="Picture 24" descr="Map&#10;&#10;Description automatically generated">
            <a:extLst>
              <a:ext uri="{FF2B5EF4-FFF2-40B4-BE49-F238E27FC236}">
                <a16:creationId xmlns:a16="http://schemas.microsoft.com/office/drawing/2014/main" id="{09452A2C-91CE-4DAA-B291-71A6F4DCC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7193" y="2505075"/>
            <a:ext cx="5042977" cy="3684588"/>
          </a:xfr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88CE2759-FF8D-4196-AEB9-BF9FF305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28" y="1560171"/>
            <a:ext cx="4179536" cy="1763091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3AAC7AD4-62CA-4FFB-A14A-A44DB911B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806" y="4168209"/>
            <a:ext cx="4402067" cy="18730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69273D-26CA-4931-89AC-D2CA6F10A4DB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B9B421-61EB-4431-B1C8-93BB5AFFE28A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0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9162" y="364773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 panose="020B0604020202020204" pitchFamily="34" charset="0"/>
              </a:rPr>
              <a:t>Energy Efficiency Measures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D0058-5B5B-40CD-8E88-669D85784818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75AEB-06D8-4FB2-BEE8-6A4F37F4280C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ACBBF3D5-2CB3-48F9-8D4C-51CA9BAAE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04" y="3033233"/>
            <a:ext cx="2784022" cy="2193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36296-41D3-4215-8758-B7514B0F01E2}"/>
              </a:ext>
            </a:extLst>
          </p:cNvPr>
          <p:cNvSpPr txBox="1"/>
          <p:nvPr/>
        </p:nvSpPr>
        <p:spPr>
          <a:xfrm>
            <a:off x="703383" y="2739053"/>
            <a:ext cx="27159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 dirty="0"/>
              <a:t>Transparent Solar Panels</a:t>
            </a:r>
            <a:endParaRPr lang="en-US"/>
          </a:p>
        </p:txBody>
      </p:sp>
      <p:pic>
        <p:nvPicPr>
          <p:cNvPr id="6" name="Picture 6" descr="A picture containing indoor, sink, kitchenware&#10;&#10;Description automatically generated">
            <a:extLst>
              <a:ext uri="{FF2B5EF4-FFF2-40B4-BE49-F238E27FC236}">
                <a16:creationId xmlns:a16="http://schemas.microsoft.com/office/drawing/2014/main" id="{42899607-2C7F-4F0B-8ED4-041068AF4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298" y="4001427"/>
            <a:ext cx="3634467" cy="2055541"/>
          </a:xfrm>
          <a:prstGeom prst="rect">
            <a:avLst/>
          </a:prstGeom>
        </p:spPr>
      </p:pic>
      <p:pic>
        <p:nvPicPr>
          <p:cNvPr id="7" name="Picture 9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EF18E418-F6AF-4F62-9FD7-42A36ADA7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935" y="1542653"/>
            <a:ext cx="3627664" cy="2131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DCF96E-F3AB-47B3-87C7-65A982B9C7E0}"/>
              </a:ext>
            </a:extLst>
          </p:cNvPr>
          <p:cNvSpPr txBox="1"/>
          <p:nvPr/>
        </p:nvSpPr>
        <p:spPr>
          <a:xfrm>
            <a:off x="8412735" y="3628053"/>
            <a:ext cx="36344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 dirty="0"/>
              <a:t>3-Stage Water Turbine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EB60F-CA95-4834-8E52-6DCB2299C6BA}"/>
              </a:ext>
            </a:extLst>
          </p:cNvPr>
          <p:cNvSpPr txBox="1"/>
          <p:nvPr/>
        </p:nvSpPr>
        <p:spPr>
          <a:xfrm>
            <a:off x="8411374" y="1138400"/>
            <a:ext cx="36276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 dirty="0"/>
              <a:t>Turbine Supply Waterfall</a:t>
            </a:r>
          </a:p>
        </p:txBody>
      </p:sp>
      <p:pic>
        <p:nvPicPr>
          <p:cNvPr id="13" name="Picture 12" descr="Arrow&#10;&#10;Description automatically generated">
            <a:extLst>
              <a:ext uri="{FF2B5EF4-FFF2-40B4-BE49-F238E27FC236}">
                <a16:creationId xmlns:a16="http://schemas.microsoft.com/office/drawing/2014/main" id="{10468846-2F4C-4E49-92A6-EA4AC99CA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050" y="3032305"/>
            <a:ext cx="4695824" cy="2246182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7A9DD5A2-BF02-40D1-AEDD-35D379E70EF0}"/>
              </a:ext>
            </a:extLst>
          </p:cNvPr>
          <p:cNvSpPr txBox="1"/>
          <p:nvPr/>
        </p:nvSpPr>
        <p:spPr>
          <a:xfrm>
            <a:off x="3447489" y="2739507"/>
            <a:ext cx="46958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/>
              <a:t>Rainscreen Cladding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03DA5EE-E6B1-4181-9C7E-A65F1091B732}"/>
              </a:ext>
            </a:extLst>
          </p:cNvPr>
          <p:cNvSpPr>
            <a:spLocks noGrp="1"/>
          </p:cNvSpPr>
          <p:nvPr/>
        </p:nvSpPr>
        <p:spPr>
          <a:xfrm>
            <a:off x="428018" y="1322556"/>
            <a:ext cx="7171662" cy="19203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u="sng" dirty="0">
                <a:cs typeface="Calibri"/>
              </a:rPr>
              <a:t>Innovative Design 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1900" dirty="0">
                <a:cs typeface="Calibri"/>
              </a:rPr>
              <a:t>Utilize heavy yearly rainfall to provide a grandiose atrium waterfall</a:t>
            </a:r>
          </a:p>
          <a:p>
            <a:pPr marL="428625" indent="-428625" algn="l">
              <a:buChar char="•"/>
            </a:pPr>
            <a:r>
              <a:rPr lang="en-US" sz="1900" dirty="0">
                <a:cs typeface="Calibri"/>
              </a:rPr>
              <a:t>Direct rainfall into water turbine generation system</a:t>
            </a:r>
          </a:p>
        </p:txBody>
      </p:sp>
    </p:spTree>
    <p:extLst>
      <p:ext uri="{BB962C8B-B14F-4D97-AF65-F5344CB8AC3E}">
        <p14:creationId xmlns:p14="http://schemas.microsoft.com/office/powerpoint/2010/main" val="181668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9162" y="442269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 panose="020B0604020202020204" pitchFamily="34" charset="0"/>
              </a:rPr>
              <a:t>WELL Measures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49C77-C04A-4249-8A24-62D533ED2F48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62E31B-007B-4970-AD1E-A1CCBA613EE6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A3043679-B579-4437-980D-957A61D8E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1586494"/>
            <a:ext cx="3192235" cy="2409570"/>
          </a:xfrm>
          <a:prstGeom prst="rect">
            <a:avLst/>
          </a:prstGeom>
        </p:spPr>
      </p:pic>
      <p:pic>
        <p:nvPicPr>
          <p:cNvPr id="12" name="Picture 12" descr="A picture containing text, plant, vegetable&#10;&#10;Description automatically generated">
            <a:extLst>
              <a:ext uri="{FF2B5EF4-FFF2-40B4-BE49-F238E27FC236}">
                <a16:creationId xmlns:a16="http://schemas.microsoft.com/office/drawing/2014/main" id="{3E12E6F2-1331-402D-9960-3E05B4A08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079" y="3995268"/>
            <a:ext cx="1838325" cy="186783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EF492DAF-0499-4168-A061-4B66FDB15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490" y="3962335"/>
            <a:ext cx="2743200" cy="1763617"/>
          </a:xfrm>
          <a:prstGeom prst="rect">
            <a:avLst/>
          </a:prstGeom>
        </p:spPr>
      </p:pic>
      <p:pic>
        <p:nvPicPr>
          <p:cNvPr id="14" name="Picture 14" descr="A picture containing slice, bread&#10;&#10;Description automatically generated">
            <a:extLst>
              <a:ext uri="{FF2B5EF4-FFF2-40B4-BE49-F238E27FC236}">
                <a16:creationId xmlns:a16="http://schemas.microsoft.com/office/drawing/2014/main" id="{F032AB06-CAEA-42C8-A8E2-511E0D631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043" y="3960339"/>
            <a:ext cx="2743200" cy="1481857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994A212-E527-4BD2-A3E7-52DC3A94B13F}"/>
              </a:ext>
            </a:extLst>
          </p:cNvPr>
          <p:cNvSpPr txBox="1">
            <a:spLocks/>
          </p:cNvSpPr>
          <p:nvPr/>
        </p:nvSpPr>
        <p:spPr>
          <a:xfrm>
            <a:off x="6589789" y="1726690"/>
            <a:ext cx="2717378" cy="793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cs typeface="Arial"/>
              </a:rPr>
              <a:t>Fitness Center paired with  </a:t>
            </a:r>
            <a:endParaRPr lang="en-US" sz="1800">
              <a:ea typeface="+mn-lt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212DAED-75F9-41B5-BE28-C7D81F9B8376}"/>
              </a:ext>
            </a:extLst>
          </p:cNvPr>
          <p:cNvSpPr txBox="1">
            <a:spLocks/>
          </p:cNvSpPr>
          <p:nvPr/>
        </p:nvSpPr>
        <p:spPr>
          <a:xfrm>
            <a:off x="555019" y="4536564"/>
            <a:ext cx="2050628" cy="793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>
                <a:cs typeface="Arial"/>
              </a:rPr>
              <a:t>Greywater onside watering system</a:t>
            </a:r>
            <a:endParaRPr lang="en-US" sz="1800">
              <a:cs typeface="Arial" panose="020B0604020202020204" pitchFamily="34" charset="0"/>
            </a:endParaRPr>
          </a:p>
          <a:p>
            <a:pPr algn="r"/>
            <a:endParaRPr lang="en-US" sz="1800">
              <a:ea typeface="+mn-lt"/>
              <a:cs typeface="Calibri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1F30163-6ADD-4A40-8851-1925A3703537}"/>
              </a:ext>
            </a:extLst>
          </p:cNvPr>
          <p:cNvSpPr txBox="1">
            <a:spLocks/>
          </p:cNvSpPr>
          <p:nvPr/>
        </p:nvSpPr>
        <p:spPr>
          <a:xfrm>
            <a:off x="4433054" y="5509475"/>
            <a:ext cx="2751396" cy="452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err="1">
                <a:cs typeface="Arial"/>
              </a:rPr>
              <a:t>BioCrete</a:t>
            </a:r>
            <a:endParaRPr lang="en-US" sz="1800" err="1">
              <a:cs typeface="Arial" panose="020B0604020202020204" pitchFamily="34" charset="0"/>
            </a:endParaRPr>
          </a:p>
          <a:p>
            <a:endParaRPr lang="en-US" sz="1800">
              <a:ea typeface="+mn-lt"/>
              <a:cs typeface="Calibri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6032433-AE33-42E3-8265-071D940E4100}"/>
              </a:ext>
            </a:extLst>
          </p:cNvPr>
          <p:cNvSpPr txBox="1">
            <a:spLocks/>
          </p:cNvSpPr>
          <p:nvPr/>
        </p:nvSpPr>
        <p:spPr>
          <a:xfrm>
            <a:off x="9882716" y="4625011"/>
            <a:ext cx="1594789" cy="452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cs typeface="Arial"/>
              </a:rPr>
              <a:t>Lowlight Plants</a:t>
            </a:r>
            <a:endParaRPr lang="en-US" sz="1800">
              <a:cs typeface="Arial" panose="020B0604020202020204" pitchFamily="34" charset="0"/>
            </a:endParaRPr>
          </a:p>
          <a:p>
            <a:pPr algn="l"/>
            <a:endParaRPr lang="en-US" sz="1800">
              <a:ea typeface="+mn-lt"/>
              <a:cs typeface="Calibri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39A2FD3-2A5F-41D0-B50E-A078316CBB37}"/>
              </a:ext>
            </a:extLst>
          </p:cNvPr>
          <p:cNvSpPr txBox="1">
            <a:spLocks/>
          </p:cNvSpPr>
          <p:nvPr/>
        </p:nvSpPr>
        <p:spPr>
          <a:xfrm>
            <a:off x="555020" y="2393439"/>
            <a:ext cx="1873735" cy="793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cs typeface="Arial"/>
              </a:rPr>
              <a:t>5-Story Living Wall</a:t>
            </a:r>
            <a:endParaRPr lang="en-US" sz="1800" dirty="0">
              <a:cs typeface="Arial" panose="020B0604020202020204" pitchFamily="34" charset="0"/>
            </a:endParaRPr>
          </a:p>
          <a:p>
            <a:pPr algn="l"/>
            <a:endParaRPr lang="en-US" sz="1800">
              <a:ea typeface="+mn-lt"/>
              <a:cs typeface="Calibri"/>
            </a:endParaRPr>
          </a:p>
        </p:txBody>
      </p:sp>
      <p:pic>
        <p:nvPicPr>
          <p:cNvPr id="23" name="Picture 23" descr="A picture containing indoor, floor, building, ceiling&#10;&#10;Description automatically generated">
            <a:extLst>
              <a:ext uri="{FF2B5EF4-FFF2-40B4-BE49-F238E27FC236}">
                <a16:creationId xmlns:a16="http://schemas.microsoft.com/office/drawing/2014/main" id="{8091B695-ECF0-4D8B-A4F1-5A62B95B2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668" y="2124114"/>
            <a:ext cx="2743200" cy="1834163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8652EF0F-457C-4D2D-8434-2E0BE8CBF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311" y="2617828"/>
            <a:ext cx="2743200" cy="1350201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89C93D01-24C1-4220-B8C0-F257F04B5E96}"/>
              </a:ext>
            </a:extLst>
          </p:cNvPr>
          <p:cNvSpPr txBox="1">
            <a:spLocks/>
          </p:cNvSpPr>
          <p:nvPr/>
        </p:nvSpPr>
        <p:spPr>
          <a:xfrm>
            <a:off x="8365519" y="2182529"/>
            <a:ext cx="3486181" cy="793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cs typeface="Arial"/>
              </a:rPr>
              <a:t>natural foods throughout the day</a:t>
            </a:r>
            <a:endParaRPr lang="en-US" sz="1800" dirty="0"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1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945DAE-76D2-413B-8804-E37ABEEE0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162" y="364773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/>
              </a:rPr>
              <a:t>Outdoor Activities</a:t>
            </a:r>
            <a:endParaRPr lang="en-US" sz="405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DAD45-4970-4651-9C30-B405E054EBD2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0BB633-7AAB-4979-BD14-559C8A078CC5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9E5AEB7-3C64-4D1D-98CE-AAD6ACAAE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7" t="9810" r="61081" b="100"/>
          <a:stretch/>
        </p:blipFill>
        <p:spPr>
          <a:xfrm rot="5400000">
            <a:off x="1434873" y="428948"/>
            <a:ext cx="4135481" cy="6526309"/>
          </a:xfrm>
          <a:prstGeom prst="rect">
            <a:avLst/>
          </a:prstGeom>
        </p:spPr>
      </p:pic>
      <p:pic>
        <p:nvPicPr>
          <p:cNvPr id="4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04E3B33-AA29-4767-BFE7-771BC16EC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20" b="125"/>
          <a:stretch/>
        </p:blipFill>
        <p:spPr>
          <a:xfrm rot="5400000">
            <a:off x="6643007" y="1078688"/>
            <a:ext cx="5123972" cy="54218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D6F240-E2B2-4696-A826-47E7833A2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846" y="292987"/>
            <a:ext cx="2743200" cy="133263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8C1E11F-6F91-4AF7-AB09-FDB53B7E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46" y="5286808"/>
            <a:ext cx="1953986" cy="95163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C31FA7D-10F8-4473-8A61-E848105D0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417" y="3858058"/>
            <a:ext cx="1130754" cy="55022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34B85A1-DF84-4D9E-8257-4684767F2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703" y="5987574"/>
            <a:ext cx="1593396" cy="35972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87B7BEF-E511-4356-9174-867507BA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5" y="4137004"/>
            <a:ext cx="1940379" cy="366528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80842B4A-B8FE-4093-9913-DFEC12DEA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67" y="5558950"/>
            <a:ext cx="1130754" cy="550224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D7428053-C5CF-4E52-B750-C36499174284}"/>
              </a:ext>
            </a:extLst>
          </p:cNvPr>
          <p:cNvSpPr txBox="1">
            <a:spLocks/>
          </p:cNvSpPr>
          <p:nvPr/>
        </p:nvSpPr>
        <p:spPr>
          <a:xfrm>
            <a:off x="4521503" y="5557100"/>
            <a:ext cx="1914556" cy="500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Arial"/>
              </a:rPr>
              <a:t>Gallery Space</a:t>
            </a:r>
            <a:endParaRPr lang="en-US" sz="1800" dirty="0">
              <a:cs typeface="Arial" panose="020B0604020202020204" pitchFamily="34" charset="0"/>
            </a:endParaRPr>
          </a:p>
          <a:p>
            <a:pPr algn="l"/>
            <a:endParaRPr lang="en-US" sz="1800" dirty="0">
              <a:ea typeface="+mn-lt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BAAB95-AA65-44BA-9C18-04076B14633B}"/>
              </a:ext>
            </a:extLst>
          </p:cNvPr>
          <p:cNvSpPr txBox="1">
            <a:spLocks/>
          </p:cNvSpPr>
          <p:nvPr/>
        </p:nvSpPr>
        <p:spPr>
          <a:xfrm>
            <a:off x="9066289" y="3917439"/>
            <a:ext cx="2608520" cy="117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Arial"/>
              </a:rPr>
              <a:t>Walkways and glass room around Atrium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C4B7EE8-F527-4F7A-9DB2-667B40A03A5C}"/>
              </a:ext>
            </a:extLst>
          </p:cNvPr>
          <p:cNvSpPr txBox="1">
            <a:spLocks/>
          </p:cNvSpPr>
          <p:nvPr/>
        </p:nvSpPr>
        <p:spPr>
          <a:xfrm>
            <a:off x="9454092" y="5985724"/>
            <a:ext cx="2683359" cy="1160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ea typeface="+mn-lt"/>
                <a:cs typeface="Arial"/>
              </a:rPr>
              <a:t>Farmers Market - Arts and Crafts - Community Events</a:t>
            </a:r>
            <a:endParaRPr lang="en-US" sz="1800" dirty="0"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2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945DAE-76D2-413B-8804-E37ABEEE0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162" y="364773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>
                <a:cs typeface="Arial"/>
              </a:rPr>
              <a:t>Resiliency Measures</a:t>
            </a:r>
            <a:endParaRPr lang="en-US" sz="405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DAD45-4970-4651-9C30-B405E054EBD2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0BB633-7AAB-4979-BD14-559C8A078CC5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0891D619-9394-4022-956A-F8568540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75" y="1357179"/>
            <a:ext cx="3092450" cy="2176957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EFDB71B-0992-4590-8B75-71AEEF587AB4}"/>
              </a:ext>
            </a:extLst>
          </p:cNvPr>
          <p:cNvSpPr txBox="1"/>
          <p:nvPr/>
        </p:nvSpPr>
        <p:spPr>
          <a:xfrm>
            <a:off x="4848571" y="1948478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Site Location</a:t>
            </a:r>
            <a:endParaRPr lang="en-US">
              <a:cs typeface="Calibri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AED6FC97-853A-4B37-B928-1D920913C613}"/>
              </a:ext>
            </a:extLst>
          </p:cNvPr>
          <p:cNvSpPr txBox="1"/>
          <p:nvPr/>
        </p:nvSpPr>
        <p:spPr>
          <a:xfrm>
            <a:off x="4517464" y="4683059"/>
            <a:ext cx="209686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Inegrated Trench Drains</a:t>
            </a:r>
            <a:endParaRPr lang="en-US" dirty="0">
              <a:cs typeface="Calibri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D67044A4-F08A-41E1-8814-9BD37195E790}"/>
              </a:ext>
            </a:extLst>
          </p:cNvPr>
          <p:cNvSpPr txBox="1"/>
          <p:nvPr/>
        </p:nvSpPr>
        <p:spPr>
          <a:xfrm>
            <a:off x="6755837" y="2511360"/>
            <a:ext cx="202202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Hurricane Rated Windows</a:t>
            </a:r>
            <a:endParaRPr lang="en-US"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A86E6E-5BC1-4F2D-B05A-869548712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329" y="4492118"/>
            <a:ext cx="2743200" cy="1602121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EF4B754E-3EA6-4FD4-8BB7-005B53566EED}"/>
              </a:ext>
            </a:extLst>
          </p:cNvPr>
          <p:cNvSpPr txBox="1"/>
          <p:nvPr/>
        </p:nvSpPr>
        <p:spPr>
          <a:xfrm>
            <a:off x="6735426" y="5070863"/>
            <a:ext cx="202202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Site Generated Power Storage</a:t>
            </a:r>
            <a:endParaRPr lang="en-US" dirty="0">
              <a:cs typeface="Calibri"/>
            </a:endParaRPr>
          </a:p>
        </p:txBody>
      </p:sp>
      <p:pic>
        <p:nvPicPr>
          <p:cNvPr id="5" name="Picture 10" descr="A picture containing building material&#10;&#10;Description automatically generated">
            <a:extLst>
              <a:ext uri="{FF2B5EF4-FFF2-40B4-BE49-F238E27FC236}">
                <a16:creationId xmlns:a16="http://schemas.microsoft.com/office/drawing/2014/main" id="{92A88A12-6628-4F40-B2E7-5D6B727F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596" y="3642138"/>
            <a:ext cx="2743200" cy="2716974"/>
          </a:xfrm>
          <a:prstGeom prst="rect">
            <a:avLst/>
          </a:prstGeom>
        </p:spPr>
      </p:pic>
      <p:pic>
        <p:nvPicPr>
          <p:cNvPr id="11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ADC7045-254A-43BB-B3F0-487FDA298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150" y="1712905"/>
            <a:ext cx="2743200" cy="22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F55F-8662-44BC-A945-123FDDD8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Agua </a:t>
            </a:r>
            <a:r>
              <a:rPr lang="en-US" err="1">
                <a:cs typeface="Calibri Light"/>
              </a:rPr>
              <a:t>Viviente</a:t>
            </a:r>
            <a:r>
              <a:rPr lang="en-US">
                <a:cs typeface="Calibri Light"/>
              </a:rPr>
              <a:t> Collaboration – Meet the Firms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20D8C-6E31-4B92-A9DB-B79EFA9DE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5925"/>
            <a:ext cx="5157787" cy="419100"/>
          </a:xfrm>
        </p:spPr>
        <p:txBody>
          <a:bodyPr>
            <a:noAutofit/>
          </a:bodyPr>
          <a:lstStyle/>
          <a:p>
            <a:r>
              <a:rPr lang="en-US" sz="3200">
                <a:cs typeface="Calibri"/>
              </a:rPr>
              <a:t>BMA MECHANICAL+</a:t>
            </a:r>
            <a:endParaRPr lang="en-US" sz="2000" b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7B111-2CA7-4E03-9E6C-C38C5833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2466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Consulting Engineering and Design Firm</a:t>
            </a:r>
          </a:p>
          <a:p>
            <a:r>
              <a:rPr lang="en-US" sz="1800">
                <a:cs typeface="Calibri"/>
              </a:rPr>
              <a:t>Mechanical, Plumbing, Energy, Fire and Commissioning</a:t>
            </a:r>
          </a:p>
          <a:p>
            <a:r>
              <a:rPr lang="en-US" sz="1800">
                <a:cs typeface="Calibri"/>
              </a:rPr>
              <a:t>Expertise in Commercial, Healthcare, Education, Multi-Family, Hospitality</a:t>
            </a:r>
          </a:p>
          <a:p>
            <a:r>
              <a:rPr lang="en-US" sz="1800">
                <a:cs typeface="Calibri"/>
              </a:rPr>
              <a:t>Extensive 4,500+ project portfolio over a 30+yr period</a:t>
            </a:r>
          </a:p>
          <a:p>
            <a:r>
              <a:rPr lang="en-US" sz="1800">
                <a:cs typeface="Calibri"/>
              </a:rPr>
              <a:t>Focused on excellence in design and setting the California Standard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9797F-DB43-4AF6-A394-3484435B8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23862"/>
          </a:xfrm>
        </p:spPr>
        <p:txBody>
          <a:bodyPr>
            <a:noAutofit/>
          </a:bodyPr>
          <a:lstStyle/>
          <a:p>
            <a:r>
              <a:rPr lang="en-US" sz="3200">
                <a:cs typeface="Calibri"/>
              </a:rPr>
              <a:t>REISS DESIGN STUDIO, PC</a:t>
            </a:r>
            <a:endParaRPr lang="en-US" sz="32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376AA-5600-4416-8E30-5BDAB149B4C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Architectural Office with many interdisciplinary partners</a:t>
            </a:r>
          </a:p>
          <a:p>
            <a:r>
              <a:rPr lang="en-US" sz="1800">
                <a:cs typeface="Calibri"/>
              </a:rPr>
              <a:t>Winery, Hospitality – LEED Certified Portfolio</a:t>
            </a:r>
          </a:p>
          <a:p>
            <a:r>
              <a:rPr lang="en-US" sz="1800">
                <a:cs typeface="Calibri"/>
              </a:rPr>
              <a:t>Customized Solution – Oriented</a:t>
            </a:r>
          </a:p>
          <a:p>
            <a:r>
              <a:rPr lang="en-US" sz="1800">
                <a:cs typeface="Calibri"/>
              </a:rPr>
              <a:t>Located on Central California – Retirement Communities</a:t>
            </a:r>
          </a:p>
          <a:p>
            <a:r>
              <a:rPr lang="en-US" sz="1800">
                <a:cs typeface="Calibri"/>
              </a:rPr>
              <a:t>Research &amp; Implementation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98A25-AA4D-4C9B-A275-5B48149F28F8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A7601F-A91A-4175-8A61-58774E32C5B9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0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EC5F7-5D1F-4671-909F-A6A51B20E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454275"/>
            <a:ext cx="54165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cs typeface="Calibri"/>
              </a:rPr>
              <a:t>Dustin Lane (Senior Energy Analyst/Team Captain)</a:t>
            </a:r>
            <a:endParaRPr lang="en-US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>
                <a:cs typeface="Calibri"/>
              </a:rPr>
              <a:t>Kyler Peterson (Energy Specialist)</a:t>
            </a:r>
          </a:p>
          <a:p>
            <a:pPr>
              <a:lnSpc>
                <a:spcPct val="150000"/>
              </a:lnSpc>
            </a:pPr>
            <a:r>
              <a:rPr lang="en-US" sz="2400">
                <a:cs typeface="Calibri"/>
              </a:rPr>
              <a:t>Pedro Salcedo (Energy Modeler)</a:t>
            </a:r>
          </a:p>
          <a:p>
            <a:pPr>
              <a:lnSpc>
                <a:spcPct val="150000"/>
              </a:lnSpc>
            </a:pPr>
            <a:r>
              <a:rPr lang="en-US" sz="2400">
                <a:cs typeface="Calibri"/>
              </a:rPr>
              <a:t>Sarunas </a:t>
            </a:r>
            <a:r>
              <a:rPr lang="en-US" sz="2400" err="1">
                <a:cs typeface="Calibri"/>
              </a:rPr>
              <a:t>Banakas</a:t>
            </a:r>
            <a:r>
              <a:rPr lang="en-US" sz="2400">
                <a:cs typeface="Calibri"/>
              </a:rPr>
              <a:t> (Mechanical Designer)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F393A-4FB7-4F63-A2B7-8034090901BE}"/>
              </a:ext>
            </a:extLst>
          </p:cNvPr>
          <p:cNvSpPr txBox="1"/>
          <p:nvPr/>
        </p:nvSpPr>
        <p:spPr>
          <a:xfrm>
            <a:off x="6143625" y="2457450"/>
            <a:ext cx="6045200" cy="16970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>
                <a:cs typeface="Calibri"/>
              </a:rPr>
              <a:t>Allison Bolla (Architectural Designer)</a:t>
            </a:r>
            <a:endParaRPr lang="en-US"/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>
                <a:cs typeface="Calibri"/>
              </a:rPr>
              <a:t>Jessica </a:t>
            </a:r>
            <a:r>
              <a:rPr lang="en-US" sz="2400" err="1">
                <a:cs typeface="Calibri"/>
              </a:rPr>
              <a:t>Haecherl</a:t>
            </a:r>
            <a:r>
              <a:rPr lang="en-US" sz="2400">
                <a:cs typeface="Calibri"/>
              </a:rPr>
              <a:t> (Architectural Drafter)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>
                <a:cs typeface="Calibri"/>
              </a:rPr>
              <a:t>Esmeralda Zamora (Architectural Drafter)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C0E41C-1EEB-4774-A9E8-77F48802227E}"/>
              </a:ext>
            </a:extLst>
          </p:cNvPr>
          <p:cNvSpPr txBox="1">
            <a:spLocks/>
          </p:cNvSpPr>
          <p:nvPr/>
        </p:nvSpPr>
        <p:spPr>
          <a:xfrm>
            <a:off x="858838" y="1577975"/>
            <a:ext cx="5157787" cy="419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cs typeface="Calibri"/>
              </a:rPr>
              <a:t>BMA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59910A-D2D7-41FB-B733-01CC93977BE6}"/>
              </a:ext>
            </a:extLst>
          </p:cNvPr>
          <p:cNvSpPr txBox="1">
            <a:spLocks/>
          </p:cNvSpPr>
          <p:nvPr/>
        </p:nvSpPr>
        <p:spPr>
          <a:xfrm>
            <a:off x="6184900" y="1573213"/>
            <a:ext cx="5183188" cy="42386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cs typeface="Calibri"/>
              </a:rPr>
              <a:t>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C9CB09-2EDC-4BB9-A600-DF6372EC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Agua </a:t>
            </a:r>
            <a:r>
              <a:rPr lang="en-US" err="1">
                <a:cs typeface="Calibri Light"/>
              </a:rPr>
              <a:t>Viviente</a:t>
            </a:r>
            <a:r>
              <a:rPr lang="en-US">
                <a:cs typeface="Calibri Light"/>
              </a:rPr>
              <a:t> – Meet the Team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B823F-F3C3-44CF-8A7B-6363ABF8AD89}"/>
              </a:ext>
            </a:extLst>
          </p:cNvPr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>
                <a:latin typeface="+mj-lt"/>
              </a:rPr>
              <a:t>2021 ASHRAE </a:t>
            </a:r>
            <a:r>
              <a:rPr lang="en-US" sz="1350" i="1" err="1">
                <a:latin typeface="+mj-lt"/>
              </a:rPr>
              <a:t>LowDown</a:t>
            </a:r>
            <a:r>
              <a:rPr lang="en-US" sz="1350" i="1">
                <a:latin typeface="+mj-lt"/>
              </a:rPr>
              <a:t> Showdown Modeling Competition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6ECFD9-1695-47B7-9FE3-DC7434EC0631}"/>
              </a:ext>
            </a:extLst>
          </p:cNvPr>
          <p:cNvCxnSpPr>
            <a:cxnSpLocks/>
          </p:cNvCxnSpPr>
          <p:nvPr/>
        </p:nvCxnSpPr>
        <p:spPr>
          <a:xfrm flipH="1">
            <a:off x="239697" y="6601423"/>
            <a:ext cx="7288567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6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91A30531566B4AB0E6E1180FDB2E88" ma:contentTypeVersion="9" ma:contentTypeDescription="Create a new document." ma:contentTypeScope="" ma:versionID="4c7689b63bb7d680e64893dd8d6634b4">
  <xsd:schema xmlns:xsd="http://www.w3.org/2001/XMLSchema" xmlns:xs="http://www.w3.org/2001/XMLSchema" xmlns:p="http://schemas.microsoft.com/office/2006/metadata/properties" xmlns:ns2="2bb5cfb4-4ecd-4a40-8538-cef50df342b4" targetNamespace="http://schemas.microsoft.com/office/2006/metadata/properties" ma:root="true" ma:fieldsID="15069be6179a97244683b82f63f98347" ns2:_="">
    <xsd:import namespace="2bb5cfb4-4ecd-4a40-8538-cef50df342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b5cfb4-4ecd-4a40-8538-cef50df342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96F594-9AC9-422D-87CB-05D3BF6053ED}">
  <ds:schemaRefs>
    <ds:schemaRef ds:uri="2bb5cfb4-4ecd-4a40-8538-cef50df342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BDA567D-15FB-45BA-A5EB-E3CB4A5D1A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C17F856-DF40-4B09-9B4D-32E7EE18DA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2021 ASHRAE LowDown Showdown  Modeling Competition</vt:lpstr>
      <vt:lpstr>Agua Viviente Residential Care Center</vt:lpstr>
      <vt:lpstr>Site</vt:lpstr>
      <vt:lpstr>Energy Efficiency Measures</vt:lpstr>
      <vt:lpstr>WELL Measures</vt:lpstr>
      <vt:lpstr>Outdoor Activities</vt:lpstr>
      <vt:lpstr>Resiliency Measures</vt:lpstr>
      <vt:lpstr>Agua Viviente Collaboration – Meet the Firms</vt:lpstr>
      <vt:lpstr>Agua Viviente – Meet the Team</vt:lpstr>
      <vt:lpstr>Software Use</vt:lpstr>
      <vt:lpstr>Community Engagement</vt:lpstr>
      <vt:lpstr>Results Summary</vt:lpstr>
      <vt:lpstr>Conclusions</vt:lpstr>
    </vt:vector>
  </TitlesOfParts>
  <Company>ASHRAE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ASHRAE and IBPSA- USA SimBuild 2016: Building Performance Modeling Conference</dc:title>
  <dc:creator>McHan, Ragan</dc:creator>
  <cp:revision>300</cp:revision>
  <dcterms:created xsi:type="dcterms:W3CDTF">2016-04-19T19:37:35Z</dcterms:created>
  <dcterms:modified xsi:type="dcterms:W3CDTF">2021-11-02T05:31:36Z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0x0101005991A30531566B4AB0E6E1180FDB2E88</vt:lpwstr>
  </property>
</Properties>
</file>